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0"/>
  </p:notesMasterIdLst>
  <p:sldIdLst>
    <p:sldId id="256" r:id="rId2"/>
    <p:sldId id="272" r:id="rId3"/>
    <p:sldId id="276" r:id="rId4"/>
    <p:sldId id="265" r:id="rId5"/>
    <p:sldId id="257" r:id="rId6"/>
    <p:sldId id="259" r:id="rId7"/>
    <p:sldId id="260" r:id="rId8"/>
    <p:sldId id="262" r:id="rId9"/>
    <p:sldId id="261" r:id="rId10"/>
    <p:sldId id="263" r:id="rId11"/>
    <p:sldId id="273" r:id="rId12"/>
    <p:sldId id="264" r:id="rId13"/>
    <p:sldId id="267" r:id="rId14"/>
    <p:sldId id="268" r:id="rId15"/>
    <p:sldId id="269" r:id="rId16"/>
    <p:sldId id="275"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720" y="2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CB0E72-50FC-499B-8C8D-C6FEAEC5CF9F}" type="datetimeFigureOut">
              <a:rPr lang="en-US" smtClean="0"/>
              <a:pPr/>
              <a:t>9/6/2013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4AAEC-052A-4B66-B2BB-9FA11756B598}" type="slidenum">
              <a:rPr lang="en-US" smtClean="0"/>
              <a:pPr/>
              <a:t>‹#›</a:t>
            </a:fld>
            <a:endParaRPr lang="en-US"/>
          </a:p>
        </p:txBody>
      </p:sp>
    </p:spTree>
    <p:extLst>
      <p:ext uri="{BB962C8B-B14F-4D97-AF65-F5344CB8AC3E}">
        <p14:creationId xmlns:p14="http://schemas.microsoft.com/office/powerpoint/2010/main" val="1479311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C4AAEC-052A-4B66-B2BB-9FA11756B598}"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1A31CC-59C0-4DB0-A5F1-C1CD50C11C5D}" type="datetimeFigureOut">
              <a:rPr lang="en-US" smtClean="0"/>
              <a:pPr/>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DE18-C7D5-42AA-B966-D89A495532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31CC-59C0-4DB0-A5F1-C1CD50C11C5D}" type="datetimeFigureOut">
              <a:rPr lang="en-US" smtClean="0"/>
              <a:pPr/>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DE18-C7D5-42AA-B966-D89A495532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1A31CC-59C0-4DB0-A5F1-C1CD50C11C5D}" type="datetimeFigureOut">
              <a:rPr lang="en-US" smtClean="0"/>
              <a:pPr/>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DE18-C7D5-42AA-B966-D89A49553216}"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31CC-59C0-4DB0-A5F1-C1CD50C11C5D}" type="datetimeFigureOut">
              <a:rPr lang="en-US" smtClean="0"/>
              <a:pPr/>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DE18-C7D5-42AA-B966-D89A49553216}"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A31CC-59C0-4DB0-A5F1-C1CD50C11C5D}" type="datetimeFigureOut">
              <a:rPr lang="en-US" smtClean="0"/>
              <a:pPr/>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DE18-C7D5-42AA-B966-D89A495532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41A31CC-59C0-4DB0-A5F1-C1CD50C11C5D}" type="datetimeFigureOut">
              <a:rPr lang="en-US" smtClean="0"/>
              <a:pPr/>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DE18-C7D5-42AA-B966-D89A49553216}"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1A31CC-59C0-4DB0-A5F1-C1CD50C11C5D}" type="datetimeFigureOut">
              <a:rPr lang="en-US" smtClean="0"/>
              <a:pPr/>
              <a:t>9/6/2013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3DE18-C7D5-42AA-B966-D89A495532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1A31CC-59C0-4DB0-A5F1-C1CD50C11C5D}" type="datetimeFigureOut">
              <a:rPr lang="en-US" smtClean="0"/>
              <a:pPr/>
              <a:t>9/6/2013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3DE18-C7D5-42AA-B966-D89A495532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1A31CC-59C0-4DB0-A5F1-C1CD50C11C5D}" type="datetimeFigureOut">
              <a:rPr lang="en-US" smtClean="0"/>
              <a:pPr/>
              <a:t>9/6/2013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3DE18-C7D5-42AA-B966-D89A495532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1A31CC-59C0-4DB0-A5F1-C1CD50C11C5D}" type="datetimeFigureOut">
              <a:rPr lang="en-US" smtClean="0"/>
              <a:pPr/>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DE18-C7D5-42AA-B966-D89A49553216}"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31CC-59C0-4DB0-A5F1-C1CD50C11C5D}" type="datetimeFigureOut">
              <a:rPr lang="en-US" smtClean="0"/>
              <a:pPr/>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DE18-C7D5-42AA-B966-D89A49553216}"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1A31CC-59C0-4DB0-A5F1-C1CD50C11C5D}" type="datetimeFigureOut">
              <a:rPr lang="en-US" smtClean="0"/>
              <a:pPr/>
              <a:t>9/6/2013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C53DE18-C7D5-42AA-B966-D89A49553216}"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awprobono@umich.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law-sp2016prod/probono/Pages/default.aspx" TargetMode="External"/><Relationship Id="rId2" Type="http://schemas.openxmlformats.org/officeDocument/2006/relationships/hyperlink" Target="https://www.law.umich.edu/careers/probono/Pages/probonocommit.aspx"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mailto:lawprobono@umich.edu"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law-sp2016prod/connection/probonoapps/Lists/studenteval/overview.aspx" TargetMode="External"/><Relationship Id="rId2" Type="http://schemas.openxmlformats.org/officeDocument/2006/relationships/hyperlink" Target="http://law-sp2016prod/probono/Pages/StudentHours.aspx" TargetMode="Externa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hyperlink" Target="http://law-sp2016prod/probono/Pages/default.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law-sp2016prod/careers/probono/Pages/NYbarrequirement.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law-umich-csm.symplicity.com/student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wmf"/><Relationship Id="rId4" Type="http://schemas.openxmlformats.org/officeDocument/2006/relationships/hyperlink" Target="mailto:mgebhart@umich.ed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www.abanet.org/legalservices/probono/rule61.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b="1" dirty="0" smtClean="0"/>
              <a:t>Michigan Law’s Voluntary Pro Bono Pledge</a:t>
            </a:r>
            <a:endParaRPr lang="en-US" b="1" dirty="0"/>
          </a:p>
        </p:txBody>
      </p:sp>
      <p:sp>
        <p:nvSpPr>
          <p:cNvPr id="3" name="Subtitle 2"/>
          <p:cNvSpPr>
            <a:spLocks noGrp="1"/>
          </p:cNvSpPr>
          <p:nvPr>
            <p:ph type="subTitle" idx="1"/>
          </p:nvPr>
        </p:nvSpPr>
        <p:spPr>
          <a:xfrm>
            <a:off x="6019800" y="5562600"/>
            <a:ext cx="2971800" cy="1143000"/>
          </a:xfrm>
        </p:spPr>
        <p:txBody>
          <a:bodyPr anchor="ctr">
            <a:normAutofit lnSpcReduction="10000"/>
          </a:bodyPr>
          <a:lstStyle/>
          <a:p>
            <a:endParaRPr lang="en-US" sz="2000" dirty="0" smtClean="0"/>
          </a:p>
          <a:p>
            <a:r>
              <a:rPr lang="en-US" sz="1600" dirty="0" smtClean="0">
                <a:solidFill>
                  <a:schemeClr val="accent2">
                    <a:lumMod val="50000"/>
                  </a:schemeClr>
                </a:solidFill>
              </a:rPr>
              <a:t>Michigan Law Pro Bono Program</a:t>
            </a:r>
          </a:p>
          <a:p>
            <a:r>
              <a:rPr lang="en-US" sz="1600" dirty="0" smtClean="0">
                <a:solidFill>
                  <a:schemeClr val="accent2">
                    <a:lumMod val="50000"/>
                  </a:schemeClr>
                </a:solidFill>
                <a:hlinkClick r:id="rId2"/>
              </a:rPr>
              <a:t>lawprobono@umich.edu</a:t>
            </a:r>
            <a:endParaRPr lang="en-US" sz="1600" dirty="0" smtClean="0">
              <a:solidFill>
                <a:schemeClr val="accent2">
                  <a:lumMod val="50000"/>
                </a:schemeClr>
              </a:solidFill>
            </a:endParaRPr>
          </a:p>
          <a:p>
            <a:endParaRPr lang="en-US" dirty="0"/>
          </a:p>
        </p:txBody>
      </p:sp>
      <p:sp>
        <p:nvSpPr>
          <p:cNvPr id="5" name="TextBox 4"/>
          <p:cNvSpPr txBox="1"/>
          <p:nvPr/>
        </p:nvSpPr>
        <p:spPr>
          <a:xfrm>
            <a:off x="228600" y="4419600"/>
            <a:ext cx="8610600" cy="523220"/>
          </a:xfrm>
          <a:prstGeom prst="rect">
            <a:avLst/>
          </a:prstGeom>
          <a:noFill/>
        </p:spPr>
        <p:txBody>
          <a:bodyPr wrap="square" rtlCol="0">
            <a:spAutoFit/>
          </a:bodyPr>
          <a:lstStyle/>
          <a:p>
            <a:pPr algn="ctr"/>
            <a:r>
              <a:rPr lang="en-US" sz="2800" b="1" i="1" dirty="0" smtClean="0">
                <a:solidFill>
                  <a:schemeClr val="accent2">
                    <a:lumMod val="50000"/>
                  </a:schemeClr>
                </a:solidFill>
              </a:rPr>
              <a:t>“Connecting Knowledge to the Real World”</a:t>
            </a:r>
            <a:endParaRPr lang="en-US" sz="2800" b="1" i="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514600"/>
            <a:ext cx="8534400" cy="4038600"/>
          </a:xfrm>
        </p:spPr>
        <p:txBody>
          <a:bodyPr>
            <a:noAutofit/>
          </a:bodyPr>
          <a:lstStyle/>
          <a:p>
            <a:pPr lvl="0"/>
            <a:r>
              <a:rPr lang="en-US" sz="1800" dirty="0" smtClean="0"/>
              <a:t>If you </a:t>
            </a:r>
            <a:r>
              <a:rPr lang="en-US" sz="1800" dirty="0" smtClean="0"/>
              <a:t>work </a:t>
            </a:r>
            <a:r>
              <a:rPr lang="en-US" sz="1800" dirty="0" smtClean="0"/>
              <a:t>for a firm and complete a pro bono assignment, it would not qualify </a:t>
            </a:r>
            <a:r>
              <a:rPr lang="en-US" sz="1800" dirty="0" smtClean="0"/>
              <a:t>for the</a:t>
            </a:r>
            <a:r>
              <a:rPr lang="en-US" sz="1800" dirty="0" smtClean="0"/>
              <a:t> </a:t>
            </a:r>
            <a:r>
              <a:rPr lang="en-US" sz="1800" dirty="0" smtClean="0"/>
              <a:t>Pledge, since it was done for compensation in the normal course of your job duties.  However, if your firm offered an optional opportunity to assist at an advice and referral clinic, outside of your work hours or on a weekend, the hours spent (up to 40 hours) would qualify under the Pledge.  </a:t>
            </a:r>
          </a:p>
          <a:p>
            <a:pPr lvl="0"/>
            <a:r>
              <a:rPr lang="en-US" sz="1800" dirty="0" smtClean="0"/>
              <a:t>If you receive the Dean’s Fellowship, an SFF grant, the Public Service Guarantee, or other summer funding, your summer job at a non-profit would not count toward the Pledge.  However, if your organization allowed you to stay beyond the required 10 weeks and work without compensation, or you worked beyond the normal 40-hour work week, the extra hours you complete (up to 40 hours) would qualify under the Pledge.  </a:t>
            </a:r>
          </a:p>
          <a:p>
            <a:pPr lvl="0"/>
            <a:r>
              <a:rPr lang="en-US" sz="1800" dirty="0" smtClean="0"/>
              <a:t>If you volunteer with an organization unrelated to your summer internship and the work otherwise qualifies under the Pledge, that volunteer work would qualify under the Pledge (up to 40 hours</a:t>
            </a:r>
            <a:r>
              <a:rPr lang="en-US" sz="1800" dirty="0" smtClean="0"/>
              <a:t>).</a:t>
            </a:r>
            <a:endParaRPr lang="en-US" sz="1800" dirty="0" smtClean="0"/>
          </a:p>
        </p:txBody>
      </p:sp>
      <p:sp>
        <p:nvSpPr>
          <p:cNvPr id="2" name="Title 1"/>
          <p:cNvSpPr>
            <a:spLocks noGrp="1"/>
          </p:cNvSpPr>
          <p:nvPr>
            <p:ph type="title"/>
          </p:nvPr>
        </p:nvSpPr>
        <p:spPr>
          <a:xfrm>
            <a:off x="-342900" y="352023"/>
            <a:ext cx="8229600" cy="1143000"/>
          </a:xfrm>
        </p:spPr>
        <p:txBody>
          <a:bodyPr/>
          <a:lstStyle/>
          <a:p>
            <a:r>
              <a:rPr lang="en-US" b="1" dirty="0" smtClean="0">
                <a:solidFill>
                  <a:schemeClr val="bg1"/>
                </a:solidFill>
              </a:rPr>
              <a:t>Real World Examples</a:t>
            </a:r>
            <a:endParaRPr lang="en-US" b="1" dirty="0">
              <a:solidFill>
                <a:schemeClr val="bg1"/>
              </a:solidFill>
            </a:endParaRPr>
          </a:p>
        </p:txBody>
      </p:sp>
      <p:pic>
        <p:nvPicPr>
          <p:cNvPr id="3074" name="Picture 2" descr="C:\Documents and Settings\aharwell\Local Settings\Temporary Internet Files\Content.IE5\ZF3LM1OG\MCj04380640000[1].png"/>
          <p:cNvPicPr>
            <a:picLocks noChangeAspect="1" noChangeArrowheads="1"/>
          </p:cNvPicPr>
          <p:nvPr/>
        </p:nvPicPr>
        <p:blipFill>
          <a:blip r:embed="rId2" cstate="print"/>
          <a:srcRect/>
          <a:stretch>
            <a:fillRect/>
          </a:stretch>
        </p:blipFill>
        <p:spPr bwMode="auto">
          <a:xfrm>
            <a:off x="7010400" y="304800"/>
            <a:ext cx="1752600" cy="1676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How Do I Sign Up?: The </a:t>
            </a:r>
            <a:r>
              <a:rPr lang="en-US" b="1" dirty="0" smtClean="0"/>
              <a:t>Pro Bono Institute</a:t>
            </a:r>
            <a:endParaRPr lang="en-US" b="1" dirty="0"/>
          </a:p>
        </p:txBody>
      </p:sp>
      <p:sp>
        <p:nvSpPr>
          <p:cNvPr id="5" name="Content Placeholder 4"/>
          <p:cNvSpPr>
            <a:spLocks noGrp="1"/>
          </p:cNvSpPr>
          <p:nvPr>
            <p:ph idx="1"/>
          </p:nvPr>
        </p:nvSpPr>
        <p:spPr>
          <a:xfrm>
            <a:off x="872067" y="3124201"/>
            <a:ext cx="7408333" cy="2057399"/>
          </a:xfrm>
        </p:spPr>
        <p:txBody>
          <a:bodyPr>
            <a:normAutofit lnSpcReduction="10000"/>
          </a:bodyPr>
          <a:lstStyle/>
          <a:p>
            <a:r>
              <a:rPr lang="en-US" sz="3200" dirty="0" smtClean="0"/>
              <a:t>SAVE the DATE:  Friday and Saturday, September </a:t>
            </a:r>
            <a:r>
              <a:rPr lang="en-US" sz="3200" dirty="0" smtClean="0"/>
              <a:t>20</a:t>
            </a:r>
            <a:r>
              <a:rPr lang="en-US" sz="3200" baseline="30000" dirty="0" smtClean="0"/>
              <a:t>th</a:t>
            </a:r>
            <a:r>
              <a:rPr lang="en-US" sz="3200" dirty="0" smtClean="0"/>
              <a:t> and </a:t>
            </a:r>
            <a:r>
              <a:rPr lang="en-US" sz="3200" dirty="0" smtClean="0"/>
              <a:t>21</a:t>
            </a:r>
            <a:r>
              <a:rPr lang="en-US" sz="3200" baseline="30000" dirty="0" smtClean="0"/>
              <a:t>st</a:t>
            </a:r>
            <a:r>
              <a:rPr lang="en-US" sz="3200" dirty="0" smtClean="0"/>
              <a:t> </a:t>
            </a:r>
          </a:p>
          <a:p>
            <a:pPr marL="0" indent="0">
              <a:buNone/>
            </a:pPr>
            <a:endParaRPr lang="en-US" sz="3200" dirty="0" smtClean="0"/>
          </a:p>
          <a:p>
            <a:r>
              <a:rPr lang="en-US" sz="3200" dirty="0" smtClean="0"/>
              <a:t>What is it?</a:t>
            </a:r>
            <a:endParaRPr lang="en-US" sz="4000" dirty="0" smtClean="0"/>
          </a:p>
          <a:p>
            <a:endParaRPr lang="en-US" dirty="0"/>
          </a:p>
        </p:txBody>
      </p:sp>
      <p:pic>
        <p:nvPicPr>
          <p:cNvPr id="2056" name="Picture 8" descr="C:\Users\aharwell\AppData\Local\Microsoft\Windows\Temporary Internet Files\Content.IE5\L5QXHIKZ\MC90044631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219200"/>
            <a:ext cx="1799539" cy="1812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8910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4114800"/>
          </a:xfrm>
        </p:spPr>
        <p:txBody>
          <a:bodyPr anchor="t">
            <a:normAutofit/>
          </a:bodyPr>
          <a:lstStyle/>
          <a:p>
            <a:pPr marL="624078" indent="-514350">
              <a:buFont typeface="+mj-lt"/>
              <a:buAutoNum type="arabicPeriod"/>
            </a:pPr>
            <a:r>
              <a:rPr lang="en-US" sz="3200" dirty="0" smtClean="0">
                <a:hlinkClick r:id="rId2"/>
              </a:rPr>
              <a:t>Take the Pledge</a:t>
            </a:r>
            <a:endParaRPr lang="en-US" sz="3200" dirty="0" smtClean="0"/>
          </a:p>
          <a:p>
            <a:pPr marL="624078" indent="-514350">
              <a:buFont typeface="+mj-lt"/>
              <a:buAutoNum type="arabicPeriod"/>
            </a:pPr>
            <a:r>
              <a:rPr lang="en-US" sz="3200" dirty="0" smtClean="0"/>
              <a:t>Review the </a:t>
            </a:r>
            <a:r>
              <a:rPr lang="en-US" sz="3200" dirty="0" smtClean="0">
                <a:hlinkClick r:id="rId3"/>
              </a:rPr>
              <a:t>Pro Bono Project Listings</a:t>
            </a:r>
            <a:endParaRPr lang="en-US" sz="3200" dirty="0" smtClean="0"/>
          </a:p>
          <a:p>
            <a:pPr marL="624078" indent="-514350">
              <a:buFont typeface="+mj-lt"/>
              <a:buAutoNum type="arabicPeriod"/>
            </a:pPr>
            <a:r>
              <a:rPr lang="en-US" sz="3200" dirty="0" smtClean="0"/>
              <a:t>Select a project and contact the “Interest Contact” in the listing to get started</a:t>
            </a:r>
          </a:p>
          <a:p>
            <a:pPr marL="624078" indent="-514350">
              <a:buFont typeface="+mj-lt"/>
              <a:buAutoNum type="arabicPeriod"/>
            </a:pPr>
            <a:r>
              <a:rPr lang="en-US" sz="3200" dirty="0" smtClean="0"/>
              <a:t>Contact </a:t>
            </a:r>
            <a:r>
              <a:rPr lang="en-US" sz="3200" dirty="0" smtClean="0">
                <a:hlinkClick r:id="rId4"/>
              </a:rPr>
              <a:t>lawprobono@umich.edu</a:t>
            </a:r>
            <a:r>
              <a:rPr lang="en-US" sz="3200" dirty="0" smtClean="0"/>
              <a:t> with any questions</a:t>
            </a:r>
            <a:endParaRPr lang="en-US" sz="3200" dirty="0"/>
          </a:p>
        </p:txBody>
      </p:sp>
      <p:sp>
        <p:nvSpPr>
          <p:cNvPr id="2" name="Title 1"/>
          <p:cNvSpPr>
            <a:spLocks noGrp="1"/>
          </p:cNvSpPr>
          <p:nvPr>
            <p:ph type="title"/>
          </p:nvPr>
        </p:nvSpPr>
        <p:spPr>
          <a:xfrm>
            <a:off x="-152400" y="304800"/>
            <a:ext cx="8229600" cy="1143000"/>
          </a:xfrm>
        </p:spPr>
        <p:txBody>
          <a:bodyPr/>
          <a:lstStyle/>
          <a:p>
            <a:r>
              <a:rPr lang="en-US" b="1" dirty="0" smtClean="0">
                <a:solidFill>
                  <a:schemeClr val="bg1"/>
                </a:solidFill>
              </a:rPr>
              <a:t>How Do I Sign </a:t>
            </a:r>
            <a:r>
              <a:rPr lang="en-US" b="1" dirty="0" smtClean="0">
                <a:solidFill>
                  <a:schemeClr val="bg1"/>
                </a:solidFill>
              </a:rPr>
              <a:t>Up?: Part 2</a:t>
            </a:r>
            <a:endParaRPr lang="en-US" b="1" dirty="0">
              <a:solidFill>
                <a:schemeClr val="bg1"/>
              </a:solidFill>
            </a:endParaRPr>
          </a:p>
        </p:txBody>
      </p:sp>
      <p:pic>
        <p:nvPicPr>
          <p:cNvPr id="2051" name="Picture 3" descr="C:\Documents and Settings\aharwell\Local Settings\Temporary Internet Files\Content.IE5\6H1YAL8I\MCj04349290000[1].png"/>
          <p:cNvPicPr>
            <a:picLocks noChangeAspect="1" noChangeArrowheads="1"/>
          </p:cNvPicPr>
          <p:nvPr/>
        </p:nvPicPr>
        <p:blipFill>
          <a:blip r:embed="rId5" cstate="print"/>
          <a:srcRect/>
          <a:stretch>
            <a:fillRect/>
          </a:stretch>
        </p:blipFill>
        <p:spPr bwMode="auto">
          <a:xfrm>
            <a:off x="7010400" y="304800"/>
            <a:ext cx="1828572" cy="182857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9400"/>
            <a:ext cx="8229600" cy="3962400"/>
          </a:xfrm>
        </p:spPr>
        <p:txBody>
          <a:bodyPr>
            <a:normAutofit fontScale="92500"/>
          </a:bodyPr>
          <a:lstStyle/>
          <a:p>
            <a:r>
              <a:rPr lang="en-US" sz="2800" dirty="0"/>
              <a:t>E</a:t>
            </a:r>
            <a:r>
              <a:rPr lang="en-US" sz="2800" dirty="0" smtClean="0"/>
              <a:t>nter your hours in the </a:t>
            </a:r>
            <a:r>
              <a:rPr lang="en-US" sz="2800" u="sng" dirty="0" smtClean="0">
                <a:hlinkClick r:id="rId2"/>
              </a:rPr>
              <a:t>Student Hours Tracking Database</a:t>
            </a:r>
            <a:r>
              <a:rPr lang="en-US" sz="2800" dirty="0"/>
              <a:t>.</a:t>
            </a:r>
            <a:endParaRPr lang="en-US" sz="2800" dirty="0" smtClean="0"/>
          </a:p>
          <a:p>
            <a:r>
              <a:rPr lang="en-US" sz="2800" dirty="0" smtClean="0"/>
              <a:t>When your project is complete or at the end of the school year, submit a </a:t>
            </a:r>
            <a:r>
              <a:rPr lang="en-US" sz="2800" u="sng" dirty="0" smtClean="0">
                <a:hlinkClick r:id="rId3"/>
              </a:rPr>
              <a:t>Student Evaluation</a:t>
            </a:r>
            <a:r>
              <a:rPr lang="en-US" sz="2800" dirty="0"/>
              <a:t> </a:t>
            </a:r>
            <a:r>
              <a:rPr lang="en-US" sz="2800" dirty="0" smtClean="0"/>
              <a:t>so we can have the benefit of your </a:t>
            </a:r>
            <a:r>
              <a:rPr lang="en-US" sz="2800" dirty="0" smtClean="0"/>
              <a:t>feedback (and we might use your quote as a testimonial – with your permission). </a:t>
            </a:r>
            <a:endParaRPr lang="en-US" sz="2800" dirty="0" smtClean="0"/>
          </a:p>
          <a:p>
            <a:r>
              <a:rPr lang="en-US" sz="2800" dirty="0" smtClean="0"/>
              <a:t>For 3Ls, all hours must be submitted no later than October 25</a:t>
            </a:r>
            <a:r>
              <a:rPr lang="en-US" sz="2800" baseline="30000" dirty="0" smtClean="0"/>
              <a:t>th</a:t>
            </a:r>
            <a:r>
              <a:rPr lang="en-US" sz="2800" dirty="0" smtClean="0"/>
              <a:t> for December graduation and March 25</a:t>
            </a:r>
            <a:r>
              <a:rPr lang="en-US" sz="2800" baseline="30000" dirty="0" smtClean="0"/>
              <a:t>th</a:t>
            </a:r>
            <a:r>
              <a:rPr lang="en-US" sz="2800" dirty="0" smtClean="0"/>
              <a:t> for May graduation.  </a:t>
            </a:r>
          </a:p>
          <a:p>
            <a:pPr marL="137160" indent="0">
              <a:buNone/>
            </a:pPr>
            <a:endParaRPr lang="en-US" dirty="0"/>
          </a:p>
        </p:txBody>
      </p:sp>
      <p:sp>
        <p:nvSpPr>
          <p:cNvPr id="2" name="Title 1"/>
          <p:cNvSpPr>
            <a:spLocks noGrp="1"/>
          </p:cNvSpPr>
          <p:nvPr>
            <p:ph type="title"/>
          </p:nvPr>
        </p:nvSpPr>
        <p:spPr>
          <a:xfrm>
            <a:off x="914400" y="241443"/>
            <a:ext cx="6477000" cy="1828800"/>
          </a:xfrm>
        </p:spPr>
        <p:txBody>
          <a:bodyPr>
            <a:normAutofit/>
          </a:bodyPr>
          <a:lstStyle/>
          <a:p>
            <a:r>
              <a:rPr lang="en-US" b="1" dirty="0" smtClean="0">
                <a:solidFill>
                  <a:schemeClr val="bg1"/>
                </a:solidFill>
              </a:rPr>
              <a:t>How Do I Report </a:t>
            </a:r>
            <a:br>
              <a:rPr lang="en-US" b="1" dirty="0" smtClean="0">
                <a:solidFill>
                  <a:schemeClr val="bg1"/>
                </a:solidFill>
              </a:rPr>
            </a:br>
            <a:r>
              <a:rPr lang="en-US" b="1" dirty="0" smtClean="0">
                <a:solidFill>
                  <a:schemeClr val="bg1"/>
                </a:solidFill>
              </a:rPr>
              <a:t>My Hours?</a:t>
            </a:r>
            <a:endParaRPr lang="en-US" b="1" dirty="0">
              <a:solidFill>
                <a:schemeClr val="bg1"/>
              </a:solidFill>
            </a:endParaRPr>
          </a:p>
        </p:txBody>
      </p:sp>
      <p:pic>
        <p:nvPicPr>
          <p:cNvPr id="1026" name="Picture 2" descr="C:\Program Files\Microsoft Office\MEDIA\CAGCAT10\j0234131.wmf"/>
          <p:cNvPicPr>
            <a:picLocks noChangeAspect="1" noChangeArrowheads="1"/>
          </p:cNvPicPr>
          <p:nvPr/>
        </p:nvPicPr>
        <p:blipFill>
          <a:blip r:embed="rId4" cstate="print"/>
          <a:srcRect/>
          <a:stretch>
            <a:fillRect/>
          </a:stretch>
        </p:blipFill>
        <p:spPr bwMode="auto">
          <a:xfrm>
            <a:off x="6858000" y="914400"/>
            <a:ext cx="1524000" cy="1371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4109219"/>
          </a:xfrm>
        </p:spPr>
        <p:txBody>
          <a:bodyPr>
            <a:normAutofit fontScale="85000" lnSpcReduction="10000"/>
          </a:bodyPr>
          <a:lstStyle/>
          <a:p>
            <a:r>
              <a:rPr lang="en-US" dirty="0" smtClean="0"/>
              <a:t>By selecting a project and contacting an organization, you are agreeing to see the project through to completion and to create an outstanding work product for your organization.  In return, you are receiving valuable legal experience and exposure to a field of law that interests you.  Thus, please be cognizant of the fact that, by selecting a project, you are making a commitment to the organization AND representing yourself and the Law School in the community.  As such, organizations will rightfully expect a certain level of </a:t>
            </a:r>
            <a:r>
              <a:rPr lang="en-US" b="1" u="sng" dirty="0" smtClean="0"/>
              <a:t>professionalism</a:t>
            </a:r>
            <a:r>
              <a:rPr lang="en-US" dirty="0" smtClean="0"/>
              <a:t> from you and your work will determine whether the organization continues to utilize the pro bono program by providing projects for future students.  </a:t>
            </a:r>
            <a:endParaRPr lang="en-US" dirty="0" smtClean="0"/>
          </a:p>
          <a:p>
            <a:pPr marL="0" indent="0">
              <a:buNone/>
            </a:pPr>
            <a:endParaRPr lang="en-US" dirty="0" smtClean="0"/>
          </a:p>
          <a:p>
            <a:r>
              <a:rPr lang="en-US" b="1" dirty="0" smtClean="0"/>
              <a:t>If you have any concerns about fulfilling your responsibilities to the organization, please contact me to discuss those concerns BEFORE contacting the organization. </a:t>
            </a:r>
            <a:endParaRPr lang="en-US" dirty="0" smtClean="0"/>
          </a:p>
          <a:p>
            <a:endParaRPr lang="en-US" dirty="0"/>
          </a:p>
        </p:txBody>
      </p:sp>
      <p:sp>
        <p:nvSpPr>
          <p:cNvPr id="2" name="Title 1"/>
          <p:cNvSpPr>
            <a:spLocks noGrp="1"/>
          </p:cNvSpPr>
          <p:nvPr>
            <p:ph type="title"/>
          </p:nvPr>
        </p:nvSpPr>
        <p:spPr>
          <a:xfrm>
            <a:off x="0" y="505496"/>
            <a:ext cx="8229600" cy="1143000"/>
          </a:xfrm>
        </p:spPr>
        <p:txBody>
          <a:bodyPr/>
          <a:lstStyle/>
          <a:p>
            <a:r>
              <a:rPr lang="en-US" b="1" dirty="0" smtClean="0">
                <a:solidFill>
                  <a:schemeClr val="bg1"/>
                </a:solidFill>
              </a:rPr>
              <a:t>The Fine Print</a:t>
            </a:r>
            <a:endParaRPr lang="en-US" b="1" dirty="0">
              <a:solidFill>
                <a:schemeClr val="bg1"/>
              </a:solidFill>
            </a:endParaRPr>
          </a:p>
        </p:txBody>
      </p:sp>
      <p:pic>
        <p:nvPicPr>
          <p:cNvPr id="12291" name="Picture 3" descr="C:\Documents and Settings\aharwell\Local Settings\Temporary Internet Files\Content.IE5\ZF3LM1OG\MCBD07023_0000[1].wmf"/>
          <p:cNvPicPr>
            <a:picLocks noChangeAspect="1" noChangeArrowheads="1"/>
          </p:cNvPicPr>
          <p:nvPr/>
        </p:nvPicPr>
        <p:blipFill>
          <a:blip r:embed="rId2" cstate="print"/>
          <a:srcRect/>
          <a:stretch>
            <a:fillRect/>
          </a:stretch>
        </p:blipFill>
        <p:spPr bwMode="auto">
          <a:xfrm>
            <a:off x="6680915" y="457200"/>
            <a:ext cx="1600200"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There are 4 main types of projects:</a:t>
            </a:r>
          </a:p>
          <a:p>
            <a:pPr lvl="1"/>
            <a:r>
              <a:rPr lang="en-US" dirty="0" smtClean="0"/>
              <a:t>1) Databases</a:t>
            </a:r>
          </a:p>
          <a:p>
            <a:pPr lvl="1"/>
            <a:r>
              <a:rPr lang="en-US" dirty="0" smtClean="0"/>
              <a:t>2) Internships</a:t>
            </a:r>
          </a:p>
          <a:p>
            <a:pPr lvl="1"/>
            <a:r>
              <a:rPr lang="en-US" dirty="0" smtClean="0"/>
              <a:t>3) Research</a:t>
            </a:r>
          </a:p>
          <a:p>
            <a:pPr lvl="1"/>
            <a:r>
              <a:rPr lang="en-US" dirty="0" smtClean="0"/>
              <a:t>4) Student Groups</a:t>
            </a:r>
          </a:p>
          <a:p>
            <a:endParaRPr lang="en-US" dirty="0" smtClean="0"/>
          </a:p>
          <a:p>
            <a:endParaRPr lang="en-US" dirty="0" smtClean="0"/>
          </a:p>
          <a:p>
            <a:r>
              <a:rPr lang="en-US" dirty="0" smtClean="0"/>
              <a:t>Current </a:t>
            </a:r>
            <a:r>
              <a:rPr lang="en-US" dirty="0" smtClean="0">
                <a:hlinkClick r:id="rId2"/>
              </a:rPr>
              <a:t>Pro Bono Project Listings</a:t>
            </a:r>
            <a:endParaRPr lang="en-US" dirty="0"/>
          </a:p>
        </p:txBody>
      </p:sp>
      <p:sp>
        <p:nvSpPr>
          <p:cNvPr id="2" name="Title 1"/>
          <p:cNvSpPr>
            <a:spLocks noGrp="1"/>
          </p:cNvSpPr>
          <p:nvPr>
            <p:ph type="title"/>
          </p:nvPr>
        </p:nvSpPr>
        <p:spPr/>
        <p:txBody>
          <a:bodyPr>
            <a:normAutofit/>
          </a:bodyPr>
          <a:lstStyle/>
          <a:p>
            <a:r>
              <a:rPr lang="en-US" b="1" dirty="0" smtClean="0">
                <a:solidFill>
                  <a:schemeClr val="bg1"/>
                </a:solidFill>
              </a:rPr>
              <a:t>The Fun Part: Available Projects</a:t>
            </a:r>
            <a:endParaRPr lang="en-US" b="1" dirty="0">
              <a:solidFill>
                <a:schemeClr val="bg1"/>
              </a:solidFill>
            </a:endParaRPr>
          </a:p>
        </p:txBody>
      </p:sp>
      <p:pic>
        <p:nvPicPr>
          <p:cNvPr id="13314" name="Picture 2" descr="C:\Documents and Settings\aharwell\Local Settings\Temporary Internet Files\Content.IE5\6H1YAL8I\MCBS00135_0000[1].wmf"/>
          <p:cNvPicPr>
            <a:picLocks noChangeAspect="1" noChangeArrowheads="1"/>
          </p:cNvPicPr>
          <p:nvPr/>
        </p:nvPicPr>
        <p:blipFill>
          <a:blip r:embed="rId3" cstate="print"/>
          <a:srcRect/>
          <a:stretch>
            <a:fillRect/>
          </a:stretch>
        </p:blipFill>
        <p:spPr bwMode="auto">
          <a:xfrm>
            <a:off x="4191000" y="3276600"/>
            <a:ext cx="4369806" cy="1981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590800"/>
            <a:ext cx="7408333" cy="3886200"/>
          </a:xfrm>
        </p:spPr>
        <p:txBody>
          <a:bodyPr>
            <a:normAutofit fontScale="92500"/>
          </a:bodyPr>
          <a:lstStyle/>
          <a:p>
            <a:r>
              <a:rPr lang="en-US" dirty="0"/>
              <a:t>F</a:t>
            </a:r>
            <a:r>
              <a:rPr lang="en-US" dirty="0" smtClean="0"/>
              <a:t>or those seeking admission after January 1, 2015, NY will require you to have completed 50 hours of pro bono work</a:t>
            </a:r>
          </a:p>
          <a:p>
            <a:r>
              <a:rPr lang="en-US" dirty="0" smtClean="0"/>
              <a:t>This is NOT the same as completing Michigan Law’s Pledge.  There is some overlap, but we count things they don’t count, and they count things we don’t.  (see handy chart in Newsletter)</a:t>
            </a:r>
          </a:p>
          <a:p>
            <a:r>
              <a:rPr lang="en-US" dirty="0" smtClean="0"/>
              <a:t>Their FAQ is </a:t>
            </a:r>
            <a:r>
              <a:rPr lang="en-US" b="1" dirty="0" smtClean="0"/>
              <a:t>very</a:t>
            </a:r>
            <a:r>
              <a:rPr lang="en-US" dirty="0" smtClean="0"/>
              <a:t> helpful – on </a:t>
            </a:r>
            <a:r>
              <a:rPr lang="en-US" dirty="0"/>
              <a:t>our website at: </a:t>
            </a:r>
            <a:r>
              <a:rPr lang="en-US" dirty="0">
                <a:hlinkClick r:id="rId2"/>
              </a:rPr>
              <a:t>http://</a:t>
            </a:r>
            <a:r>
              <a:rPr lang="en-US" dirty="0" smtClean="0">
                <a:hlinkClick r:id="rId2"/>
              </a:rPr>
              <a:t>www.law.umich.edu/careers/probono/Pages/NYbarrequirement.aspx</a:t>
            </a:r>
            <a:endParaRPr lang="en-US" dirty="0" smtClean="0"/>
          </a:p>
          <a:p>
            <a:r>
              <a:rPr lang="en-US" dirty="0" smtClean="0"/>
              <a:t>Get an affidavit of compliance AT THE TIME of the work.</a:t>
            </a:r>
            <a:endParaRPr lang="en-US" dirty="0"/>
          </a:p>
        </p:txBody>
      </p:sp>
      <p:sp>
        <p:nvSpPr>
          <p:cNvPr id="3" name="Title 2"/>
          <p:cNvSpPr>
            <a:spLocks noGrp="1"/>
          </p:cNvSpPr>
          <p:nvPr>
            <p:ph type="title"/>
          </p:nvPr>
        </p:nvSpPr>
        <p:spPr>
          <a:xfrm>
            <a:off x="685800" y="381000"/>
            <a:ext cx="8229600" cy="1252728"/>
          </a:xfrm>
        </p:spPr>
        <p:txBody>
          <a:bodyPr/>
          <a:lstStyle/>
          <a:p>
            <a:r>
              <a:rPr lang="en-US" dirty="0" smtClean="0"/>
              <a:t>NY Bar’s Pro Bono Rule</a:t>
            </a:r>
            <a:endParaRPr lang="en-US" dirty="0"/>
          </a:p>
        </p:txBody>
      </p:sp>
      <p:pic>
        <p:nvPicPr>
          <p:cNvPr id="1026" name="Picture 2" descr="C:\Users\aharwell\AppData\Local\Microsoft\Windows\Temporary Internet Files\Content.IE5\ZWQ4ZL14\MP90040075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381001"/>
            <a:ext cx="1371600" cy="2056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53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199"/>
            <a:ext cx="8229600" cy="4502025"/>
          </a:xfrm>
        </p:spPr>
        <p:txBody>
          <a:bodyPr>
            <a:normAutofit fontScale="92500" lnSpcReduction="20000"/>
          </a:bodyPr>
          <a:lstStyle/>
          <a:p>
            <a:r>
              <a:rPr lang="en-US" i="1" dirty="0" smtClean="0"/>
              <a:t>Can 1Ls do pro bono work?</a:t>
            </a:r>
          </a:p>
          <a:p>
            <a:r>
              <a:rPr lang="en-US" i="1" dirty="0" smtClean="0"/>
              <a:t>Is there a smaller Pledge goal for LLMs?</a:t>
            </a:r>
          </a:p>
          <a:p>
            <a:r>
              <a:rPr lang="en-US" i="1" dirty="0" smtClean="0"/>
              <a:t>Can I perform more hours than the Pledge requires?</a:t>
            </a:r>
          </a:p>
          <a:p>
            <a:r>
              <a:rPr lang="en-US" i="1" dirty="0" smtClean="0"/>
              <a:t>Does training or travel time count toward the Pledge?</a:t>
            </a:r>
          </a:p>
          <a:p>
            <a:r>
              <a:rPr lang="en-US" i="1" dirty="0" smtClean="0"/>
              <a:t>Can I create my own pro bono project, or does it have to be arranged by the law school?</a:t>
            </a:r>
          </a:p>
          <a:p>
            <a:r>
              <a:rPr lang="en-US" i="1" dirty="0" smtClean="0"/>
              <a:t>Does pro bono work performed in conjunction with a student group qualify for the Pledge?</a:t>
            </a:r>
          </a:p>
          <a:p>
            <a:r>
              <a:rPr lang="en-US" i="1" dirty="0" smtClean="0"/>
              <a:t>What about work done through clinics or externships?</a:t>
            </a:r>
          </a:p>
          <a:p>
            <a:r>
              <a:rPr lang="en-US" i="1" dirty="0" smtClean="0"/>
              <a:t>Can I get pro bono credit if I did the project a year, or even two years ago?</a:t>
            </a:r>
          </a:p>
          <a:p>
            <a:r>
              <a:rPr lang="en-US" i="1" dirty="0" smtClean="0"/>
              <a:t>What should I do if I am experiencing problems with my project, organization, or other aspect of the program?</a:t>
            </a:r>
          </a:p>
          <a:p>
            <a:r>
              <a:rPr lang="en-US" i="1" dirty="0" smtClean="0"/>
              <a:t>Your questions??</a:t>
            </a:r>
          </a:p>
          <a:p>
            <a:endParaRPr lang="en-US" dirty="0"/>
          </a:p>
        </p:txBody>
      </p:sp>
      <p:sp>
        <p:nvSpPr>
          <p:cNvPr id="2" name="Title 1"/>
          <p:cNvSpPr>
            <a:spLocks noGrp="1"/>
          </p:cNvSpPr>
          <p:nvPr>
            <p:ph type="title"/>
          </p:nvPr>
        </p:nvSpPr>
        <p:spPr>
          <a:xfrm>
            <a:off x="-609600" y="304800"/>
            <a:ext cx="8229600" cy="1143000"/>
          </a:xfrm>
        </p:spPr>
        <p:txBody>
          <a:bodyPr>
            <a:normAutofit fontScale="90000"/>
          </a:bodyPr>
          <a:lstStyle/>
          <a:p>
            <a:r>
              <a:rPr lang="en-US" b="1" dirty="0" smtClean="0">
                <a:solidFill>
                  <a:schemeClr val="bg1"/>
                </a:solidFill>
              </a:rPr>
              <a:t>Questions and </a:t>
            </a:r>
            <a:br>
              <a:rPr lang="en-US" b="1" dirty="0" smtClean="0">
                <a:solidFill>
                  <a:schemeClr val="bg1"/>
                </a:solidFill>
              </a:rPr>
            </a:br>
            <a:r>
              <a:rPr lang="en-US" b="1" dirty="0" smtClean="0">
                <a:solidFill>
                  <a:schemeClr val="bg1"/>
                </a:solidFill>
              </a:rPr>
              <a:t>Answers</a:t>
            </a:r>
            <a:endParaRPr lang="en-US" b="1" dirty="0">
              <a:solidFill>
                <a:schemeClr val="bg1"/>
              </a:solidFill>
            </a:endParaRPr>
          </a:p>
        </p:txBody>
      </p:sp>
      <p:pic>
        <p:nvPicPr>
          <p:cNvPr id="7170" name="Picture 2" descr="C:\Documents and Settings\aharwell\Local Settings\Temporary Internet Files\Content.IE5\ND41LUGR\MPj04331650000[1].jpg"/>
          <p:cNvPicPr>
            <a:picLocks noChangeAspect="1" noChangeArrowheads="1"/>
          </p:cNvPicPr>
          <p:nvPr/>
        </p:nvPicPr>
        <p:blipFill>
          <a:blip r:embed="rId2" cstate="print"/>
          <a:srcRect/>
          <a:stretch>
            <a:fillRect/>
          </a:stretch>
        </p:blipFill>
        <p:spPr bwMode="auto">
          <a:xfrm>
            <a:off x="6400800" y="326265"/>
            <a:ext cx="2133600" cy="1447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6096000" cy="3983736"/>
          </a:xfrm>
        </p:spPr>
        <p:txBody>
          <a:bodyPr/>
          <a:lstStyle/>
          <a:p>
            <a:r>
              <a:rPr lang="en-US" dirty="0" smtClean="0"/>
              <a:t>I am </a:t>
            </a:r>
            <a:r>
              <a:rPr lang="en-US" dirty="0" smtClean="0"/>
              <a:t>happy </a:t>
            </a:r>
            <a:r>
              <a:rPr lang="en-US" dirty="0" smtClean="0"/>
              <a:t>to counsel </a:t>
            </a:r>
            <a:r>
              <a:rPr lang="en-US" dirty="0" smtClean="0"/>
              <a:t>you – about </a:t>
            </a:r>
            <a:r>
              <a:rPr lang="en-US" dirty="0" smtClean="0"/>
              <a:t>the types of projects that might best suit your </a:t>
            </a:r>
            <a:r>
              <a:rPr lang="en-US" dirty="0" smtClean="0"/>
              <a:t>interests, about how to start a project, etc.  </a:t>
            </a:r>
            <a:r>
              <a:rPr lang="en-US" dirty="0" smtClean="0"/>
              <a:t>To make an appointment with Amy </a:t>
            </a:r>
            <a:r>
              <a:rPr lang="en-US" dirty="0" smtClean="0"/>
              <a:t>Sankaran, </a:t>
            </a:r>
            <a:r>
              <a:rPr lang="en-US" dirty="0" smtClean="0"/>
              <a:t>please </a:t>
            </a:r>
            <a:r>
              <a:rPr lang="en-US" u="sng" dirty="0">
                <a:hlinkClick r:id="rId3"/>
              </a:rPr>
              <a:t>schedule </a:t>
            </a:r>
            <a:r>
              <a:rPr lang="en-US" u="sng" dirty="0" smtClean="0">
                <a:hlinkClick r:id="rId3"/>
              </a:rPr>
              <a:t>online</a:t>
            </a:r>
            <a:r>
              <a:rPr lang="en-US" dirty="0"/>
              <a:t> </a:t>
            </a:r>
            <a:r>
              <a:rPr lang="en-US" dirty="0" smtClean="0"/>
              <a:t>via </a:t>
            </a:r>
            <a:r>
              <a:rPr lang="en-US" dirty="0" err="1" smtClean="0"/>
              <a:t>Symplicity</a:t>
            </a:r>
            <a:r>
              <a:rPr lang="en-US" dirty="0" smtClean="0"/>
              <a:t> or contact Mark </a:t>
            </a:r>
            <a:r>
              <a:rPr lang="en-US" dirty="0" err="1" smtClean="0"/>
              <a:t>Gebhart</a:t>
            </a:r>
            <a:r>
              <a:rPr lang="en-US" dirty="0" smtClean="0"/>
              <a:t> at 734.615.0019 or </a:t>
            </a:r>
            <a:r>
              <a:rPr lang="en-US" dirty="0" smtClean="0">
                <a:hlinkClick r:id="rId4"/>
              </a:rPr>
              <a:t>mgebhart@umich.edu</a:t>
            </a:r>
            <a:r>
              <a:rPr lang="en-US" dirty="0" smtClean="0"/>
              <a:t>.  </a:t>
            </a:r>
          </a:p>
          <a:p>
            <a:r>
              <a:rPr lang="en-US" dirty="0" smtClean="0"/>
              <a:t>Please also seek out the Pro Bono Board Members for help too!</a:t>
            </a:r>
          </a:p>
          <a:p>
            <a:r>
              <a:rPr lang="en-US" dirty="0" smtClean="0"/>
              <a:t>INSTITUTE!!!</a:t>
            </a:r>
            <a:endParaRPr lang="en-US" dirty="0"/>
          </a:p>
          <a:p>
            <a:endParaRPr lang="en-US" dirty="0"/>
          </a:p>
        </p:txBody>
      </p:sp>
      <p:sp>
        <p:nvSpPr>
          <p:cNvPr id="2" name="Title 1"/>
          <p:cNvSpPr>
            <a:spLocks noGrp="1"/>
          </p:cNvSpPr>
          <p:nvPr>
            <p:ph type="title"/>
          </p:nvPr>
        </p:nvSpPr>
        <p:spPr>
          <a:xfrm>
            <a:off x="-685800" y="304800"/>
            <a:ext cx="8229600" cy="1143000"/>
          </a:xfrm>
        </p:spPr>
        <p:txBody>
          <a:bodyPr/>
          <a:lstStyle/>
          <a:p>
            <a:r>
              <a:rPr lang="en-US" b="1" dirty="0" smtClean="0">
                <a:solidFill>
                  <a:schemeClr val="bg1"/>
                </a:solidFill>
              </a:rPr>
              <a:t>Final Thoughts</a:t>
            </a:r>
            <a:endParaRPr lang="en-US" b="1" dirty="0">
              <a:solidFill>
                <a:schemeClr val="bg1"/>
              </a:solidFill>
            </a:endParaRPr>
          </a:p>
        </p:txBody>
      </p:sp>
      <p:pic>
        <p:nvPicPr>
          <p:cNvPr id="6146" name="Picture 2" descr="C:\Documents and Settings\aharwell\Local Settings\Temporary Internet Files\Content.IE5\ZF3LM1OG\MCj00786250000[1].wmf"/>
          <p:cNvPicPr>
            <a:picLocks noChangeAspect="1" noChangeArrowheads="1"/>
          </p:cNvPicPr>
          <p:nvPr/>
        </p:nvPicPr>
        <p:blipFill>
          <a:blip r:embed="rId5" cstate="print"/>
          <a:srcRect/>
          <a:stretch>
            <a:fillRect/>
          </a:stretch>
        </p:blipFill>
        <p:spPr bwMode="auto">
          <a:xfrm>
            <a:off x="6858000" y="1981200"/>
            <a:ext cx="1029032" cy="3429000"/>
          </a:xfrm>
          <a:prstGeom prst="rect">
            <a:avLst/>
          </a:prstGeom>
          <a:noFill/>
        </p:spPr>
      </p:pic>
      <p:pic>
        <p:nvPicPr>
          <p:cNvPr id="6147" name="Picture 3" descr="C:\Documents and Settings\aharwell\Local Settings\Temporary Internet Files\Content.IE5\FXZJZN53\MCj04417630000[1].png"/>
          <p:cNvPicPr>
            <a:picLocks noChangeAspect="1" noChangeArrowheads="1"/>
          </p:cNvPicPr>
          <p:nvPr/>
        </p:nvPicPr>
        <p:blipFill>
          <a:blip r:embed="rId6" cstate="print"/>
          <a:srcRect/>
          <a:stretch>
            <a:fillRect/>
          </a:stretch>
        </p:blipFill>
        <p:spPr bwMode="auto">
          <a:xfrm>
            <a:off x="6324600" y="381000"/>
            <a:ext cx="1447800" cy="1066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chemeClr val="bg1"/>
                </a:solidFill>
              </a:rPr>
              <a:t>The Players</a:t>
            </a:r>
            <a:endParaRPr lang="en-US" b="1" dirty="0">
              <a:solidFill>
                <a:schemeClr val="bg1"/>
              </a:solidFill>
            </a:endParaRPr>
          </a:p>
        </p:txBody>
      </p:sp>
      <p:pic>
        <p:nvPicPr>
          <p:cNvPr id="1026" name="Picture 2" descr="C:\Users\aharwell\AppData\Local\Microsoft\Windows\Temporary Internet Files\Content.IE5\ZWQ4ZL14\MC900174351[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838200"/>
            <a:ext cx="1819656" cy="156088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62683" y="2679843"/>
            <a:ext cx="7848600" cy="3539430"/>
          </a:xfrm>
          <a:prstGeom prst="rect">
            <a:avLst/>
          </a:prstGeom>
          <a:noFill/>
        </p:spPr>
        <p:txBody>
          <a:bodyPr wrap="square" rtlCol="0">
            <a:spAutoFit/>
          </a:bodyPr>
          <a:lstStyle/>
          <a:p>
            <a:pPr marL="285750" indent="-285750">
              <a:buFont typeface="Arial" panose="020B0604020202020204" pitchFamily="34" charset="0"/>
              <a:buChar char="•"/>
            </a:pPr>
            <a:r>
              <a:rPr lang="en-US" sz="2800" b="1" dirty="0" smtClean="0"/>
              <a:t>Amy Sankaran </a:t>
            </a:r>
            <a:r>
              <a:rPr lang="en-US" sz="2800" dirty="0" smtClean="0">
                <a:solidFill>
                  <a:schemeClr val="tx2"/>
                </a:solidFill>
              </a:rPr>
              <a:t>– Director of Externship and Pro Bono </a:t>
            </a:r>
            <a:r>
              <a:rPr lang="en-US" sz="2800" dirty="0" smtClean="0">
                <a:solidFill>
                  <a:schemeClr val="tx2"/>
                </a:solidFill>
              </a:rPr>
              <a:t>Programs</a:t>
            </a:r>
          </a:p>
          <a:p>
            <a:endParaRPr lang="en-US" sz="2800" dirty="0" smtClean="0">
              <a:solidFill>
                <a:schemeClr val="tx2"/>
              </a:solidFill>
            </a:endParaRPr>
          </a:p>
          <a:p>
            <a:pPr marL="285750" indent="-285750">
              <a:buFont typeface="Arial" panose="020B0604020202020204" pitchFamily="34" charset="0"/>
              <a:buChar char="•"/>
            </a:pPr>
            <a:r>
              <a:rPr lang="en-US" sz="2800" b="1" dirty="0" smtClean="0"/>
              <a:t>The Pro Bono Advisory Board </a:t>
            </a:r>
            <a:r>
              <a:rPr lang="en-US" sz="2800" dirty="0" smtClean="0">
                <a:solidFill>
                  <a:schemeClr val="tx2"/>
                </a:solidFill>
              </a:rPr>
              <a:t>–  students who plan pro bono events, give out awards, help student groups create and maintain projects, create a newsletter, and act as ambassadors for the Pro Bono Program generally. </a:t>
            </a:r>
            <a:endParaRPr lang="en-US" sz="2800" dirty="0">
              <a:solidFill>
                <a:schemeClr val="tx2"/>
              </a:solidFill>
            </a:endParaRPr>
          </a:p>
        </p:txBody>
      </p:sp>
    </p:spTree>
    <p:extLst>
      <p:ext uri="{BB962C8B-B14F-4D97-AF65-F5344CB8AC3E}">
        <p14:creationId xmlns:p14="http://schemas.microsoft.com/office/powerpoint/2010/main" val="2962187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675467"/>
            <a:ext cx="7924799" cy="3450696"/>
          </a:xfrm>
        </p:spPr>
        <p:txBody>
          <a:bodyPr/>
          <a:lstStyle/>
          <a:p>
            <a:r>
              <a:rPr lang="en-US" dirty="0" smtClean="0"/>
              <a:t>In the past three years, students have completed over 10,000 of pro bono service each year.</a:t>
            </a:r>
          </a:p>
          <a:p>
            <a:r>
              <a:rPr lang="en-US" dirty="0" smtClean="0"/>
              <a:t>For the past two years, over 200 students have logged pro bono hours on over 30 projects.</a:t>
            </a:r>
          </a:p>
          <a:p>
            <a:r>
              <a:rPr lang="en-US" dirty="0" smtClean="0"/>
              <a:t>59 3Ls completed the Pledge last year and were recognized at a banquet, with a certificate signed by the Dean, and at the Honors Convocation.</a:t>
            </a:r>
          </a:p>
          <a:p>
            <a:r>
              <a:rPr lang="en-US" dirty="0" smtClean="0"/>
              <a:t> That’s all great, but I KNOW you guys can beat it!</a:t>
            </a:r>
            <a:endParaRPr lang="en-US" dirty="0"/>
          </a:p>
        </p:txBody>
      </p:sp>
      <p:sp>
        <p:nvSpPr>
          <p:cNvPr id="3" name="Title 2"/>
          <p:cNvSpPr>
            <a:spLocks noGrp="1"/>
          </p:cNvSpPr>
          <p:nvPr>
            <p:ph type="title"/>
          </p:nvPr>
        </p:nvSpPr>
        <p:spPr/>
        <p:txBody>
          <a:bodyPr/>
          <a:lstStyle/>
          <a:p>
            <a:r>
              <a:rPr lang="en-US" b="1" dirty="0">
                <a:solidFill>
                  <a:schemeClr val="bg1"/>
                </a:solidFill>
              </a:rPr>
              <a:t>The Statistics</a:t>
            </a:r>
            <a:endParaRPr lang="en-US" dirty="0"/>
          </a:p>
        </p:txBody>
      </p:sp>
      <p:pic>
        <p:nvPicPr>
          <p:cNvPr id="4" name="Picture 2" descr="C:\Users\aharwell\AppData\Local\Microsoft\Windows\Temporary Internet Files\Content.IE5\ZWQ4ZL14\MC90036566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685800"/>
            <a:ext cx="1781251" cy="1742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086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4191000"/>
          </a:xfrm>
        </p:spPr>
        <p:txBody>
          <a:bodyPr anchor="t">
            <a:noAutofit/>
          </a:bodyPr>
          <a:lstStyle/>
          <a:p>
            <a:r>
              <a:rPr lang="en-US" sz="1800" dirty="0" smtClean="0"/>
              <a:t>Connect with what brought you to law school (not Torts, I’m guessing?)</a:t>
            </a:r>
          </a:p>
          <a:p>
            <a:r>
              <a:rPr lang="en-US" sz="1800" dirty="0" smtClean="0"/>
              <a:t>Gain legal experience, which sets you apart from other applicants.</a:t>
            </a:r>
          </a:p>
          <a:p>
            <a:r>
              <a:rPr lang="en-US" sz="1800" dirty="0" smtClean="0"/>
              <a:t>Demonstrate interest in an area that isn’t otherwise on your résumé.</a:t>
            </a:r>
          </a:p>
          <a:p>
            <a:r>
              <a:rPr lang="en-US" sz="1800" dirty="0" smtClean="0"/>
              <a:t>Try new areas of law without devoting classes, summers, or clinic choices to it. </a:t>
            </a:r>
          </a:p>
          <a:p>
            <a:r>
              <a:rPr lang="en-US" sz="1800" dirty="0" smtClean="0"/>
              <a:t>Networking, networking, networking.</a:t>
            </a:r>
          </a:p>
          <a:p>
            <a:r>
              <a:rPr lang="en-US" sz="1800" dirty="0" smtClean="0"/>
              <a:t>Learn new skills – e.g., interviewing, research, writing, and case prep.</a:t>
            </a:r>
          </a:p>
          <a:p>
            <a:r>
              <a:rPr lang="en-US" sz="1800" dirty="0" smtClean="0"/>
              <a:t>Demonstrate time management to future employers.</a:t>
            </a:r>
          </a:p>
          <a:p>
            <a:r>
              <a:rPr lang="en-US" sz="1800" dirty="0" smtClean="0"/>
              <a:t>Learn about the communities that you can serve as a lawyer.</a:t>
            </a:r>
          </a:p>
          <a:p>
            <a:r>
              <a:rPr lang="en-US" sz="1800" dirty="0" smtClean="0"/>
              <a:t>At firms, pro bono work equals client </a:t>
            </a:r>
            <a:r>
              <a:rPr lang="en-US" sz="1800" dirty="0" smtClean="0"/>
              <a:t>contact and more responsibility. </a:t>
            </a:r>
          </a:p>
          <a:p>
            <a:r>
              <a:rPr lang="en-US" sz="1800" dirty="0" smtClean="0"/>
              <a:t>Finally</a:t>
            </a:r>
            <a:r>
              <a:rPr lang="en-US" sz="1800" dirty="0" smtClean="0"/>
              <a:t>, pro bono work is an ethical responsibility – ABA </a:t>
            </a:r>
            <a:r>
              <a:rPr lang="en-US" sz="1800" u="sng" dirty="0" smtClean="0">
                <a:hlinkClick r:id="rId2"/>
              </a:rPr>
              <a:t>Rule 6.1</a:t>
            </a:r>
            <a:r>
              <a:rPr lang="en-US" sz="1800" dirty="0" smtClean="0"/>
              <a:t> states “every lawyer has a professional responsibility to provide legal services to those unable to pay.  A lawyer should aspire to render at least (50) hours of pro bono </a:t>
            </a:r>
            <a:r>
              <a:rPr lang="en-US" sz="1800" dirty="0" err="1" smtClean="0"/>
              <a:t>publico</a:t>
            </a:r>
            <a:r>
              <a:rPr lang="en-US" sz="1800" dirty="0" smtClean="0"/>
              <a:t> legal services per year.” </a:t>
            </a:r>
          </a:p>
        </p:txBody>
      </p:sp>
      <p:sp>
        <p:nvSpPr>
          <p:cNvPr id="2" name="Title 1"/>
          <p:cNvSpPr>
            <a:spLocks noGrp="1"/>
          </p:cNvSpPr>
          <p:nvPr>
            <p:ph type="title"/>
          </p:nvPr>
        </p:nvSpPr>
        <p:spPr>
          <a:xfrm>
            <a:off x="-176548" y="457200"/>
            <a:ext cx="8229600" cy="1371600"/>
          </a:xfrm>
        </p:spPr>
        <p:txBody>
          <a:bodyPr>
            <a:normAutofit fontScale="90000"/>
          </a:bodyPr>
          <a:lstStyle/>
          <a:p>
            <a:r>
              <a:rPr lang="en-US" b="1" dirty="0" smtClean="0">
                <a:solidFill>
                  <a:schemeClr val="bg1"/>
                </a:solidFill>
              </a:rPr>
              <a:t>Why Should I Care About </a:t>
            </a:r>
            <a:br>
              <a:rPr lang="en-US" b="1" dirty="0" smtClean="0">
                <a:solidFill>
                  <a:schemeClr val="bg1"/>
                </a:solidFill>
              </a:rPr>
            </a:br>
            <a:r>
              <a:rPr lang="en-US" b="1" dirty="0" smtClean="0">
                <a:solidFill>
                  <a:schemeClr val="bg1"/>
                </a:solidFill>
              </a:rPr>
              <a:t>Pro Bono Work?</a:t>
            </a:r>
            <a:endParaRPr lang="en-US" b="1" dirty="0">
              <a:solidFill>
                <a:schemeClr val="bg1"/>
              </a:solidFill>
            </a:endParaRPr>
          </a:p>
        </p:txBody>
      </p:sp>
      <p:pic>
        <p:nvPicPr>
          <p:cNvPr id="9222" name="Picture 6" descr="C:\Documents and Settings\aharwell\Local Settings\Temporary Internet Files\Content.IE5\ZF3LM1OG\MCj02925740000[1].wmf"/>
          <p:cNvPicPr>
            <a:picLocks noChangeAspect="1" noChangeArrowheads="1"/>
          </p:cNvPicPr>
          <p:nvPr/>
        </p:nvPicPr>
        <p:blipFill>
          <a:blip r:embed="rId3" cstate="print"/>
          <a:srcRect/>
          <a:stretch>
            <a:fillRect/>
          </a:stretch>
        </p:blipFill>
        <p:spPr bwMode="auto">
          <a:xfrm>
            <a:off x="7239000" y="626772"/>
            <a:ext cx="1600200" cy="1447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4023360"/>
          </a:xfrm>
        </p:spPr>
        <p:txBody>
          <a:bodyPr>
            <a:normAutofit/>
          </a:bodyPr>
          <a:lstStyle/>
          <a:p>
            <a:r>
              <a:rPr lang="en-US" dirty="0" smtClean="0"/>
              <a:t>The voluntary Pro Bono Pledge encourages students to perform fifty (50) hours or more of qualifying pro bono work during their three years in law school.  </a:t>
            </a:r>
          </a:p>
          <a:p>
            <a:pPr>
              <a:buNone/>
            </a:pPr>
            <a:endParaRPr lang="en-US" dirty="0" smtClean="0"/>
          </a:p>
          <a:p>
            <a:r>
              <a:rPr lang="en-US" dirty="0" smtClean="0"/>
              <a:t>Graduating students performing at least 50 hours of pro bono work receive a Certificate of Pro Bono Service from the Dean, recognition at an annual pro bono banquet, and acknowledgment during the Honors Convocation.</a:t>
            </a:r>
          </a:p>
          <a:p>
            <a:endParaRPr lang="en-US" dirty="0"/>
          </a:p>
        </p:txBody>
      </p:sp>
      <p:sp>
        <p:nvSpPr>
          <p:cNvPr id="2" name="Title 1"/>
          <p:cNvSpPr>
            <a:spLocks noGrp="1"/>
          </p:cNvSpPr>
          <p:nvPr>
            <p:ph type="title"/>
          </p:nvPr>
        </p:nvSpPr>
        <p:spPr>
          <a:xfrm>
            <a:off x="914400" y="533400"/>
            <a:ext cx="8229600" cy="1143000"/>
          </a:xfrm>
        </p:spPr>
        <p:txBody>
          <a:bodyPr>
            <a:normAutofit fontScale="90000"/>
          </a:bodyPr>
          <a:lstStyle/>
          <a:p>
            <a:r>
              <a:rPr lang="en-US" sz="4600" b="1" dirty="0" smtClean="0">
                <a:solidFill>
                  <a:schemeClr val="bg1"/>
                </a:solidFill>
              </a:rPr>
              <a:t>What is the Pro Bono </a:t>
            </a:r>
            <a:r>
              <a:rPr lang="en-US" b="1" dirty="0" smtClean="0">
                <a:solidFill>
                  <a:schemeClr val="bg1"/>
                </a:solidFill>
              </a:rPr>
              <a:t/>
            </a:r>
            <a:br>
              <a:rPr lang="en-US" b="1" dirty="0" smtClean="0">
                <a:solidFill>
                  <a:schemeClr val="bg1"/>
                </a:solidFill>
              </a:rPr>
            </a:br>
            <a:r>
              <a:rPr lang="en-US" sz="4600" b="1" dirty="0" smtClean="0">
                <a:solidFill>
                  <a:schemeClr val="bg1"/>
                </a:solidFill>
              </a:rPr>
              <a:t>Pledge</a:t>
            </a:r>
            <a:r>
              <a:rPr lang="en-US" b="1" dirty="0" smtClean="0">
                <a:solidFill>
                  <a:schemeClr val="bg1"/>
                </a:solidFill>
              </a:rPr>
              <a:t>?</a:t>
            </a:r>
            <a:endParaRPr lang="en-US" b="1" dirty="0">
              <a:solidFill>
                <a:schemeClr val="bg1"/>
              </a:solidFill>
            </a:endParaRPr>
          </a:p>
        </p:txBody>
      </p:sp>
      <p:pic>
        <p:nvPicPr>
          <p:cNvPr id="10242" name="Picture 2" descr="C:\Documents and Settings\aharwell\Local Settings\Temporary Internet Files\Content.IE5\FXZJZN53\MCBD10677_0000[1].wmf"/>
          <p:cNvPicPr>
            <a:picLocks noChangeAspect="1" noChangeArrowheads="1"/>
          </p:cNvPicPr>
          <p:nvPr/>
        </p:nvPicPr>
        <p:blipFill>
          <a:blip r:embed="rId2" cstate="print"/>
          <a:srcRect/>
          <a:stretch>
            <a:fillRect/>
          </a:stretch>
        </p:blipFill>
        <p:spPr bwMode="auto">
          <a:xfrm>
            <a:off x="990600" y="457200"/>
            <a:ext cx="1219200" cy="1524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sz="2800" b="1" dirty="0" smtClean="0">
                <a:solidFill>
                  <a:schemeClr val="tx1"/>
                </a:solidFill>
              </a:rPr>
              <a:t>Students’ work must be: </a:t>
            </a:r>
            <a:endParaRPr lang="en-US" sz="2800" b="1" dirty="0" smtClean="0">
              <a:solidFill>
                <a:schemeClr val="tx1"/>
              </a:solidFill>
            </a:endParaRPr>
          </a:p>
          <a:p>
            <a:pPr>
              <a:buNone/>
            </a:pPr>
            <a:endParaRPr lang="en-US" b="1" dirty="0" smtClean="0">
              <a:solidFill>
                <a:schemeClr val="tx1"/>
              </a:solidFill>
            </a:endParaRPr>
          </a:p>
          <a:p>
            <a:pPr marL="624078" indent="-514350">
              <a:buFont typeface="+mj-lt"/>
              <a:buAutoNum type="arabicPeriod"/>
            </a:pPr>
            <a:r>
              <a:rPr lang="en-US" dirty="0" smtClean="0"/>
              <a:t>law related; </a:t>
            </a:r>
          </a:p>
          <a:p>
            <a:pPr marL="624078" indent="-514350">
              <a:buFont typeface="+mj-lt"/>
              <a:buAutoNum type="arabicPeriod"/>
            </a:pPr>
            <a:r>
              <a:rPr lang="en-US" dirty="0" smtClean="0"/>
              <a:t>supervised or approved by an attorney; </a:t>
            </a:r>
          </a:p>
          <a:p>
            <a:pPr marL="624078" indent="-514350">
              <a:buFont typeface="+mj-lt"/>
              <a:buAutoNum type="arabicPeriod"/>
            </a:pPr>
            <a:r>
              <a:rPr lang="en-US" dirty="0" smtClean="0"/>
              <a:t>provided to the client free of charge or at a substantially reduced rate; </a:t>
            </a:r>
          </a:p>
          <a:p>
            <a:pPr marL="624078" indent="-514350">
              <a:buFont typeface="+mj-lt"/>
              <a:buAutoNum type="arabicPeriod"/>
            </a:pPr>
            <a:r>
              <a:rPr lang="en-US" dirty="0" smtClean="0"/>
              <a:t>not for credit and uncompensated; </a:t>
            </a:r>
          </a:p>
          <a:p>
            <a:pPr marL="624078" indent="-514350">
              <a:buFont typeface="+mj-lt"/>
              <a:buAutoNum type="arabicPeriod"/>
            </a:pPr>
            <a:r>
              <a:rPr lang="en-US" dirty="0" smtClean="0"/>
              <a:t>at least 10 of the 50 hours must be completed </a:t>
            </a:r>
            <a:r>
              <a:rPr lang="en-US" dirty="0" smtClean="0">
                <a:solidFill>
                  <a:srgbClr val="FF0000"/>
                </a:solidFill>
              </a:rPr>
              <a:t>while classes are in session</a:t>
            </a:r>
            <a:r>
              <a:rPr lang="en-US" dirty="0" smtClean="0"/>
              <a:t> (more on this in a moment); and </a:t>
            </a:r>
          </a:p>
          <a:p>
            <a:pPr marL="624078" indent="-514350">
              <a:buFont typeface="+mj-lt"/>
              <a:buAutoNum type="arabicPeriod"/>
            </a:pPr>
            <a:r>
              <a:rPr lang="en-US" dirty="0" smtClean="0"/>
              <a:t>provided to underrepresented persons, interests, or communities on behalf of a non-profit or government organization approved by the Pro Bono Program.  </a:t>
            </a:r>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dirty="0" smtClean="0">
                <a:solidFill>
                  <a:schemeClr val="bg1"/>
                </a:solidFill>
              </a:rPr>
              <a:t>What is “Qualifying Pro Bono Work”?</a:t>
            </a:r>
            <a:endParaRPr lang="en-US" dirty="0">
              <a:solidFill>
                <a:schemeClr val="bg1"/>
              </a:solidFill>
            </a:endParaRPr>
          </a:p>
        </p:txBody>
      </p:sp>
      <p:pic>
        <p:nvPicPr>
          <p:cNvPr id="11273" name="Picture 9" descr="C:\Documents and Settings\aharwell\Local Settings\Temporary Internet Files\Content.IE5\6H1YAL8I\MPj01785760000[1].jpg"/>
          <p:cNvPicPr>
            <a:picLocks noChangeAspect="1" noChangeArrowheads="1"/>
          </p:cNvPicPr>
          <p:nvPr/>
        </p:nvPicPr>
        <p:blipFill>
          <a:blip r:embed="rId2" cstate="print"/>
          <a:srcRect/>
          <a:stretch>
            <a:fillRect/>
          </a:stretch>
        </p:blipFill>
        <p:spPr bwMode="auto">
          <a:xfrm>
            <a:off x="7239000" y="1192906"/>
            <a:ext cx="1511808" cy="2057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21864"/>
            <a:ext cx="8229600" cy="4136136"/>
          </a:xfrm>
        </p:spPr>
        <p:txBody>
          <a:bodyPr>
            <a:normAutofit fontScale="92500"/>
          </a:bodyPr>
          <a:lstStyle/>
          <a:p>
            <a:pPr>
              <a:buNone/>
            </a:pPr>
            <a:endParaRPr lang="en-US" dirty="0" smtClean="0"/>
          </a:p>
          <a:p>
            <a:pPr lvl="0"/>
            <a:r>
              <a:rPr lang="en-US" dirty="0" smtClean="0"/>
              <a:t>Law-related work on behalf of indigent clients at a non-profit organization (as defined under IRS sections 501(c)(3) &amp; (4));</a:t>
            </a:r>
          </a:p>
          <a:p>
            <a:pPr lvl="0"/>
            <a:r>
              <a:rPr lang="en-US" dirty="0" smtClean="0"/>
              <a:t>Law-related work at a Prosecutor’s or Public Defender’s office;</a:t>
            </a:r>
          </a:p>
          <a:p>
            <a:pPr lvl="0"/>
            <a:r>
              <a:rPr lang="en-US" dirty="0" smtClean="0"/>
              <a:t>Law-related work for a government agency or office;</a:t>
            </a:r>
          </a:p>
          <a:p>
            <a:pPr lvl="0"/>
            <a:r>
              <a:rPr lang="en-US" dirty="0" smtClean="0"/>
              <a:t>Law-related work for a student organization, such as the Public Benefits Advocacy Project or Family Law Project;</a:t>
            </a:r>
          </a:p>
          <a:p>
            <a:pPr lvl="0"/>
            <a:r>
              <a:rPr lang="en-US" dirty="0" smtClean="0"/>
              <a:t>Efforts to protect important legal rights and liberties at non-profit organization as defined under IRS sections 501(c)(3) &amp; (4); and </a:t>
            </a:r>
          </a:p>
          <a:p>
            <a:pPr lvl="0"/>
            <a:r>
              <a:rPr lang="en-US" dirty="0" smtClean="0"/>
              <a:t>Educating the public’s understanding of a law.</a:t>
            </a:r>
          </a:p>
          <a:p>
            <a:endParaRPr lang="en-US" dirty="0"/>
          </a:p>
        </p:txBody>
      </p:sp>
      <p:sp>
        <p:nvSpPr>
          <p:cNvPr id="2" name="Title 1"/>
          <p:cNvSpPr>
            <a:spLocks noGrp="1"/>
          </p:cNvSpPr>
          <p:nvPr>
            <p:ph type="title"/>
          </p:nvPr>
        </p:nvSpPr>
        <p:spPr>
          <a:xfrm>
            <a:off x="381000" y="345707"/>
            <a:ext cx="8229600" cy="1252728"/>
          </a:xfrm>
        </p:spPr>
        <p:txBody>
          <a:bodyPr>
            <a:normAutofit fontScale="90000"/>
          </a:bodyPr>
          <a:lstStyle/>
          <a:p>
            <a:r>
              <a:rPr lang="en-US" b="1" dirty="0" smtClean="0">
                <a:solidFill>
                  <a:schemeClr val="bg1"/>
                </a:solidFill>
              </a:rPr>
              <a:t>Can You Give Some Examples of “Qualifying Pro Bono Work”?</a:t>
            </a:r>
            <a:endParaRPr lang="en-US" b="1" dirty="0">
              <a:solidFill>
                <a:schemeClr val="bg1"/>
              </a:solidFill>
            </a:endParaRPr>
          </a:p>
        </p:txBody>
      </p:sp>
      <p:pic>
        <p:nvPicPr>
          <p:cNvPr id="8194" name="Picture 2" descr="C:\Documents and Settings\aharwell\Local Settings\Temporary Internet Files\Content.IE5\ND41LUGR\MCj04413220000[1].png"/>
          <p:cNvPicPr>
            <a:picLocks noChangeAspect="1" noChangeArrowheads="1"/>
          </p:cNvPicPr>
          <p:nvPr/>
        </p:nvPicPr>
        <p:blipFill>
          <a:blip r:embed="rId2" cstate="print"/>
          <a:srcRect/>
          <a:stretch>
            <a:fillRect/>
          </a:stretch>
        </p:blipFill>
        <p:spPr bwMode="auto">
          <a:xfrm>
            <a:off x="7166020" y="1598435"/>
            <a:ext cx="1371600" cy="1295400"/>
          </a:xfrm>
          <a:prstGeom prst="rect">
            <a:avLst/>
          </a:prstGeom>
          <a:noFill/>
        </p:spPr>
      </p:pic>
      <p:sp>
        <p:nvSpPr>
          <p:cNvPr id="4" name="Rectangle 3"/>
          <p:cNvSpPr/>
          <p:nvPr/>
        </p:nvSpPr>
        <p:spPr>
          <a:xfrm>
            <a:off x="533400" y="2233593"/>
            <a:ext cx="6400800" cy="830997"/>
          </a:xfrm>
          <a:prstGeom prst="rect">
            <a:avLst/>
          </a:prstGeom>
        </p:spPr>
        <p:txBody>
          <a:bodyPr wrap="square">
            <a:spAutoFit/>
          </a:bodyPr>
          <a:lstStyle/>
          <a:p>
            <a:pPr>
              <a:buNone/>
            </a:pPr>
            <a:r>
              <a:rPr lang="en-US" sz="2400" b="1" dirty="0"/>
              <a:t>Examples of qualifying work include but </a:t>
            </a:r>
            <a:endParaRPr lang="en-US" sz="2400" b="1" dirty="0" smtClean="0"/>
          </a:p>
          <a:p>
            <a:pPr>
              <a:buNone/>
            </a:pPr>
            <a:r>
              <a:rPr lang="en-US" sz="2400" b="1" dirty="0" smtClean="0"/>
              <a:t>are </a:t>
            </a:r>
            <a:r>
              <a:rPr lang="en-US" sz="2400" b="1" dirty="0"/>
              <a:t>not limited 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52800"/>
            <a:ext cx="8229600" cy="2945792"/>
          </a:xfrm>
        </p:spPr>
        <p:txBody>
          <a:bodyPr>
            <a:normAutofit/>
          </a:bodyPr>
          <a:lstStyle/>
          <a:p>
            <a:pPr lvl="0"/>
            <a:r>
              <a:rPr lang="en-US" sz="2400" dirty="0" smtClean="0"/>
              <a:t>Clerking for a judge;</a:t>
            </a:r>
          </a:p>
          <a:p>
            <a:pPr lvl="0"/>
            <a:r>
              <a:rPr lang="en-US" sz="2400" dirty="0" smtClean="0"/>
              <a:t>Assisting in political campaign efforts;</a:t>
            </a:r>
          </a:p>
          <a:p>
            <a:pPr lvl="0"/>
            <a:r>
              <a:rPr lang="en-US" sz="2400" dirty="0" smtClean="0"/>
              <a:t>Fundraising;</a:t>
            </a:r>
          </a:p>
          <a:p>
            <a:pPr lvl="0"/>
            <a:r>
              <a:rPr lang="en-US" sz="2400" dirty="0" smtClean="0"/>
              <a:t>Work done for a law journal or similar organization; </a:t>
            </a:r>
          </a:p>
          <a:p>
            <a:pPr lvl="0"/>
            <a:r>
              <a:rPr lang="en-US" sz="2400" dirty="0" smtClean="0"/>
              <a:t>Training hours or travel time; and</a:t>
            </a:r>
          </a:p>
          <a:p>
            <a:pPr lvl="0"/>
            <a:r>
              <a:rPr lang="en-US" sz="2400" dirty="0" smtClean="0"/>
              <a:t>Work that receives academic credit or compensation.</a:t>
            </a:r>
          </a:p>
        </p:txBody>
      </p:sp>
      <p:sp>
        <p:nvSpPr>
          <p:cNvPr id="2" name="Title 1"/>
          <p:cNvSpPr>
            <a:spLocks noGrp="1"/>
          </p:cNvSpPr>
          <p:nvPr>
            <p:ph type="title"/>
          </p:nvPr>
        </p:nvSpPr>
        <p:spPr/>
        <p:txBody>
          <a:bodyPr>
            <a:normAutofit fontScale="90000"/>
          </a:bodyPr>
          <a:lstStyle/>
          <a:p>
            <a:r>
              <a:rPr lang="en-US" b="1" dirty="0" smtClean="0">
                <a:solidFill>
                  <a:schemeClr val="bg1"/>
                </a:solidFill>
              </a:rPr>
              <a:t>What Are Some Examples of Non-Qualifying Work?</a:t>
            </a:r>
            <a:endParaRPr lang="en-US" b="1" dirty="0">
              <a:solidFill>
                <a:schemeClr val="bg1"/>
              </a:solidFill>
            </a:endParaRPr>
          </a:p>
        </p:txBody>
      </p:sp>
      <p:pic>
        <p:nvPicPr>
          <p:cNvPr id="5122" name="Picture 2" descr="C:\Documents and Settings\aharwell\Local Settings\Temporary Internet Files\Content.IE5\ND41LUGR\MCj04413210000[1].png"/>
          <p:cNvPicPr>
            <a:picLocks noChangeAspect="1" noChangeArrowheads="1"/>
          </p:cNvPicPr>
          <p:nvPr/>
        </p:nvPicPr>
        <p:blipFill>
          <a:blip r:embed="rId2" cstate="print"/>
          <a:srcRect/>
          <a:stretch>
            <a:fillRect/>
          </a:stretch>
        </p:blipFill>
        <p:spPr bwMode="auto">
          <a:xfrm>
            <a:off x="7112285" y="1792307"/>
            <a:ext cx="1143000" cy="1143000"/>
          </a:xfrm>
          <a:prstGeom prst="rect">
            <a:avLst/>
          </a:prstGeom>
          <a:noFill/>
        </p:spPr>
      </p:pic>
      <p:sp>
        <p:nvSpPr>
          <p:cNvPr id="4" name="Rectangle 3"/>
          <p:cNvSpPr/>
          <p:nvPr/>
        </p:nvSpPr>
        <p:spPr>
          <a:xfrm>
            <a:off x="546108" y="2209800"/>
            <a:ext cx="6219423" cy="954107"/>
          </a:xfrm>
          <a:prstGeom prst="rect">
            <a:avLst/>
          </a:prstGeom>
        </p:spPr>
        <p:txBody>
          <a:bodyPr wrap="square">
            <a:spAutoFit/>
          </a:bodyPr>
          <a:lstStyle/>
          <a:p>
            <a:r>
              <a:rPr lang="en-US" sz="2800" b="1" dirty="0"/>
              <a:t>Examples of non-qualifying work include </a:t>
            </a:r>
            <a:r>
              <a:rPr lang="en-US" sz="2800" b="1" dirty="0" smtClean="0"/>
              <a:t>but </a:t>
            </a:r>
            <a:r>
              <a:rPr lang="en-US" sz="2800" b="1" dirty="0"/>
              <a:t>are not limited 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229600" cy="4709160"/>
          </a:xfrm>
        </p:spPr>
        <p:txBody>
          <a:bodyPr>
            <a:normAutofit/>
          </a:bodyPr>
          <a:lstStyle/>
          <a:p>
            <a:r>
              <a:rPr lang="en-US" dirty="0" smtClean="0"/>
              <a:t>To fulfill the Pledge, a student must</a:t>
            </a:r>
          </a:p>
          <a:p>
            <a:pPr>
              <a:buNone/>
            </a:pPr>
            <a:r>
              <a:rPr lang="en-US" dirty="0" smtClean="0"/>
              <a:t>	complete at least 10 hours of Pro Bono </a:t>
            </a:r>
          </a:p>
          <a:p>
            <a:pPr>
              <a:buNone/>
            </a:pPr>
            <a:r>
              <a:rPr lang="en-US" dirty="0"/>
              <a:t>	w</a:t>
            </a:r>
            <a:r>
              <a:rPr lang="en-US" dirty="0" smtClean="0"/>
              <a:t>ork while classes are in session – that is, during the semester, not during winter break, summer break, or between terms.  </a:t>
            </a:r>
          </a:p>
          <a:p>
            <a:r>
              <a:rPr lang="en-US" dirty="0" smtClean="0"/>
              <a:t>The remaining forty (40) hours may be completed during the summer, between terms, or during winter break, so long as the work is “Qualifying Pro Bono Work”</a:t>
            </a:r>
          </a:p>
          <a:p>
            <a:endParaRPr lang="en-US" dirty="0" smtClean="0"/>
          </a:p>
          <a:p>
            <a:endParaRPr lang="en-US" dirty="0"/>
          </a:p>
        </p:txBody>
      </p:sp>
      <p:sp>
        <p:nvSpPr>
          <p:cNvPr id="2" name="Title 1"/>
          <p:cNvSpPr>
            <a:spLocks noGrp="1"/>
          </p:cNvSpPr>
          <p:nvPr>
            <p:ph type="title"/>
          </p:nvPr>
        </p:nvSpPr>
        <p:spPr>
          <a:xfrm>
            <a:off x="381000" y="228600"/>
            <a:ext cx="8229600" cy="1676400"/>
          </a:xfrm>
        </p:spPr>
        <p:txBody>
          <a:bodyPr>
            <a:normAutofit fontScale="90000"/>
          </a:bodyPr>
          <a:lstStyle/>
          <a:p>
            <a:r>
              <a:rPr lang="en-US" b="1" dirty="0" smtClean="0">
                <a:solidFill>
                  <a:schemeClr val="bg1"/>
                </a:solidFill>
              </a:rPr>
              <a:t>10 of the 50 hours must be completed “while classes are in session” </a:t>
            </a:r>
            <a:endParaRPr lang="en-US" b="1" dirty="0">
              <a:solidFill>
                <a:schemeClr val="bg1"/>
              </a:solidFill>
            </a:endParaRPr>
          </a:p>
        </p:txBody>
      </p:sp>
      <p:pic>
        <p:nvPicPr>
          <p:cNvPr id="4098" name="Picture 2" descr="C:\Documents and Settings\aharwell\Local Settings\Temporary Internet Files\Content.IE5\ZF3LM1OG\MCj02919300000[1].wmf"/>
          <p:cNvPicPr>
            <a:picLocks noChangeAspect="1" noChangeArrowheads="1"/>
          </p:cNvPicPr>
          <p:nvPr/>
        </p:nvPicPr>
        <p:blipFill>
          <a:blip r:embed="rId2" cstate="print"/>
          <a:srcRect/>
          <a:stretch>
            <a:fillRect/>
          </a:stretch>
        </p:blipFill>
        <p:spPr bwMode="auto">
          <a:xfrm>
            <a:off x="6954748" y="1752600"/>
            <a:ext cx="1524000" cy="1447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0243598D27C54E841FC5F7C35DB8EE" ma:contentTypeVersion="1" ma:contentTypeDescription="Create a new document." ma:contentTypeScope="" ma:versionID="7f91a356ff7e35265a79d204b2557d46">
  <xsd:schema xmlns:xsd="http://www.w3.org/2001/XMLSchema" xmlns:xs="http://www.w3.org/2001/XMLSchema" xmlns:p="http://schemas.microsoft.com/office/2006/metadata/properties" xmlns:ns1="http://schemas.microsoft.com/sharepoint/v3" targetNamespace="http://schemas.microsoft.com/office/2006/metadata/properties" ma:root="true" ma:fieldsID="cc1c926963cae52bb5f2326edb9cbcf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965786A-7FBB-4BEB-96EF-90BAD4D4D3DC}"/>
</file>

<file path=customXml/itemProps2.xml><?xml version="1.0" encoding="utf-8"?>
<ds:datastoreItem xmlns:ds="http://schemas.openxmlformats.org/officeDocument/2006/customXml" ds:itemID="{D6F3B209-B079-4F75-A164-9FB30344DFF3}"/>
</file>

<file path=customXml/itemProps3.xml><?xml version="1.0" encoding="utf-8"?>
<ds:datastoreItem xmlns:ds="http://schemas.openxmlformats.org/officeDocument/2006/customXml" ds:itemID="{93198C94-8D6F-4C18-A648-A10DF600605A}"/>
</file>

<file path=docProps/app.xml><?xml version="1.0" encoding="utf-8"?>
<Properties xmlns="http://schemas.openxmlformats.org/officeDocument/2006/extended-properties" xmlns:vt="http://schemas.openxmlformats.org/officeDocument/2006/docPropsVTypes">
  <Template>Waveform</Template>
  <TotalTime>2316</TotalTime>
  <Words>1490</Words>
  <Application>Microsoft Office PowerPoint</Application>
  <PresentationFormat>On-screen Show (4:3)</PresentationFormat>
  <Paragraphs>112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Waveform</vt:lpstr>
      <vt:lpstr>Michigan Law’s Voluntary Pro Bono Pledge</vt:lpstr>
      <vt:lpstr>The Players</vt:lpstr>
      <vt:lpstr>The Statistics</vt:lpstr>
      <vt:lpstr>Why Should I Care About  Pro Bono Work?</vt:lpstr>
      <vt:lpstr>What is the Pro Bono  Pledge?</vt:lpstr>
      <vt:lpstr>What is “Qualifying Pro Bono Work”?</vt:lpstr>
      <vt:lpstr>Can You Give Some Examples of “Qualifying Pro Bono Work”?</vt:lpstr>
      <vt:lpstr>What Are Some Examples of Non-Qualifying Work?</vt:lpstr>
      <vt:lpstr>10 of the 50 hours must be completed “while classes are in session” </vt:lpstr>
      <vt:lpstr>Real World Examples</vt:lpstr>
      <vt:lpstr>How Do I Sign Up?: The Pro Bono Institute</vt:lpstr>
      <vt:lpstr>How Do I Sign Up?: Part 2</vt:lpstr>
      <vt:lpstr>How Do I Report  My Hours?</vt:lpstr>
      <vt:lpstr>The Fine Print</vt:lpstr>
      <vt:lpstr>The Fun Part: Available Projects</vt:lpstr>
      <vt:lpstr>NY Bar’s Pro Bono Rule</vt:lpstr>
      <vt:lpstr>Questions and  Answers</vt:lpstr>
      <vt:lpstr>Final Thoughts</vt:lpstr>
    </vt:vector>
  </TitlesOfParts>
  <Company>University of Michigan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Michigan Law’s Pro Bono Pledge</dc:title>
  <dc:creator>Law School</dc:creator>
  <cp:lastModifiedBy>bruce</cp:lastModifiedBy>
  <cp:revision>94</cp:revision>
  <dcterms:created xsi:type="dcterms:W3CDTF">2009-09-23T19:21:35Z</dcterms:created>
  <dcterms:modified xsi:type="dcterms:W3CDTF">2013-09-06T18:39:43Z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0x010100D90243598D27C54E841FC5F7C35DB8EE</vt:lpwstr>
  </property>
</Properties>
</file>